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1" r:id="rId6"/>
  </p:sldMasterIdLst>
  <p:notesMasterIdLst>
    <p:notesMasterId r:id="rId16"/>
  </p:notesMasterIdLst>
  <p:sldIdLst>
    <p:sldId id="263" r:id="rId7"/>
    <p:sldId id="268" r:id="rId8"/>
    <p:sldId id="265" r:id="rId9"/>
    <p:sldId id="266" r:id="rId10"/>
    <p:sldId id="269" r:id="rId11"/>
    <p:sldId id="270" r:id="rId12"/>
    <p:sldId id="293" r:id="rId13"/>
    <p:sldId id="294" r:id="rId14"/>
    <p:sldId id="26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B0A"/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04" autoAdjust="0"/>
  </p:normalViewPr>
  <p:slideViewPr>
    <p:cSldViewPr showGuides="1">
      <p:cViewPr varScale="1">
        <p:scale>
          <a:sx n="41" d="100"/>
          <a:sy n="41" d="100"/>
        </p:scale>
        <p:origin x="67" y="7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FFF9B-B4A9-4E5A-A8BE-E1E7759560A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3876B-81D3-414E-B94A-113597386D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1996"/>
            <a:ext cx="9696400" cy="91937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rgbClr val="BE2B0A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Inserire il titolo della presentazione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EA61934-5A3A-4834-ABE9-76697B77026E}"/>
              </a:ext>
            </a:extLst>
          </p:cNvPr>
          <p:cNvCxnSpPr>
            <a:cxnSpLocks/>
          </p:cNvCxnSpPr>
          <p:nvPr userDrawn="1"/>
        </p:nvCxnSpPr>
        <p:spPr>
          <a:xfrm>
            <a:off x="0" y="5661248"/>
            <a:ext cx="9696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816126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46439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B43A59BA-DB2F-49EC-A7BA-50636269D5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8981"/>
            <a:ext cx="10776520" cy="56397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A26A9A3-B768-4294-A6B6-1BAFBD5CB2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00456" y="4640841"/>
            <a:ext cx="1846824" cy="18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19AE39C-DB43-45DE-81F1-566040F94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18544"/>
          <a:stretch/>
        </p:blipFill>
        <p:spPr>
          <a:xfrm>
            <a:off x="10613832" y="6093296"/>
            <a:ext cx="1242808" cy="61703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F9E4ADC-019C-448C-BEFE-C23DE460A5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9" b="7693"/>
          <a:stretch/>
        </p:blipFill>
        <p:spPr>
          <a:xfrm>
            <a:off x="9408367" y="5949280"/>
            <a:ext cx="1179818" cy="8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2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4045483" y="6284077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r="8479"/>
          <a:stretch/>
        </p:blipFill>
        <p:spPr>
          <a:xfrm>
            <a:off x="4907868" y="619740"/>
            <a:ext cx="2115657" cy="18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6B5DFB-D0CF-4AC0-8FAD-5B5559A6F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Biotecnologie Agrarie Vegetali (BTA)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Biotecnologie Agrarie Vegetali (BTA)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527051" y="1412776"/>
            <a:ext cx="11401598" cy="403234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t-IT" sz="2400" b="1" dirty="0"/>
              <a:t>Figura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Biotecnologo Agrario Vegetale</a:t>
            </a:r>
          </a:p>
          <a:p>
            <a:pPr>
              <a:spcBef>
                <a:spcPts val="600"/>
              </a:spcBef>
            </a:pPr>
            <a:r>
              <a:rPr lang="it-IT" sz="2400" b="1" dirty="0"/>
              <a:t>Funzioni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opera con il ruolo di ricercatore, sperimentatore o dirigente, in aziende o enti di ricerca, per lo sviluppo di nuovi prodotti o metodi basati sulle biotecnologie agrarie.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svolge direttamente, o coordina, attività di sperimentazione in laboratorio, in ambiente controllato (es. serra) ed in campo, partecipa a definire la progettualità del settore ricerca e sviluppo in coordinamento con la </a:t>
            </a:r>
            <a:r>
              <a:rPr lang="it-IT" sz="2400" dirty="0" err="1"/>
              <a:t>governance</a:t>
            </a:r>
            <a:r>
              <a:rPr lang="it-IT" sz="2400" dirty="0"/>
              <a:t> dell’ente o dell’azienda, collabora nella redazione di report sui risultati sia in ambito specialistico (es. report di progetto, riviste accademiche) sia in un contesto di comunicazione e divulgazione.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7136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Biotecnologie Agrarie Vegetali (BTA)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it-IT" sz="2400" b="1" dirty="0"/>
              <a:t>Competenze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conosce la biologia e la fisiologia delle piante e dei microorganismi di interesse agrario, la genomica e la bioinformatica e sulla base di queste conoscenze è in grado di elaborare ed attuare interventi biotecnologici volti alla selezione, al miglioramento genetico, alla protezione delle colture, all’aumento della produttività e della sostenibilità dei sistemi agrari;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ha competenze sui processi economici dell’innovazione biotecnologica e sulla protezione intellettuale, che gli consentono di gestire progetti di ricerca di base ed applicata, e che prevedono trasferimento tecnologico all’industria;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ha competenze trasversali ed ha sviluppato capacità di analisi autonoma che gli consentono di contribuire al dibattito sul confronto tra i diversi sistemi produttivi agrari, sull’uso consapevole delle biotecnologie in agricoltura, e nella comunicazione e divulgazione scientifica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0675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Biotecnologie Agrarie Vegetali (BTA)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2400" b="1" dirty="0"/>
              <a:t>Sbocchi professionali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Aziende o enti del settore vivaistico-</a:t>
            </a:r>
            <a:r>
              <a:rPr lang="it-IT" sz="2400" dirty="0" err="1"/>
              <a:t>sementiero</a:t>
            </a:r>
            <a:r>
              <a:rPr lang="it-IT" sz="2400" dirty="0"/>
              <a:t> impegnati nel miglioramento genetico delle piante e nell’innovazione varietale.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Aziende o enti di ricerca, incluso il settore farmaceutico e cosmetico, che si occupano della produzione di molecole di alto valore aggiunto a partire da piante, micro-organismi o colture cellulari, o di molecole/prodotti da biomasse vegetali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Istituti o enti pubblici o privati coinvolti nello studio, gestione, conservazione e certificazione delle risorse genetiche a livello locale, nazionale o internazionale.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Associazioni di categoria, cooperative e imprese agricole come responsabile o consulente nella gestione dei processi innovativi connessi con l’innovazione varietale e di metodi e processi connessi con l’utilizzo delle biotecnologie.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Dottorato di ricerca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1273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Biotecnologie Agrarie Vegetali (BTA)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2400" b="1" dirty="0"/>
              <a:t>Sbocchi professionali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Aziende o enti del settore vivaistico-</a:t>
            </a:r>
            <a:r>
              <a:rPr lang="it-IT" sz="2400" dirty="0" err="1"/>
              <a:t>sementiero</a:t>
            </a:r>
            <a:r>
              <a:rPr lang="it-IT" sz="2400" dirty="0"/>
              <a:t> impegnati nel miglioramento genetico delle piante e nell’innovazione varietale.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Aziende o enti di ricerca, incluso il settore farmaceutico e cosmetico, che si occupano della produzione di molecole di alto valore aggiunto a partire da piante, micro-organismi o colture cellulari, o di molecole/prodotti da biomasse vegetali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Istituti o enti pubblici o privati coinvolti nello studio, gestione, conservazione e certificazione delle risorse genetiche a livello locale, nazionale o internazionale.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Associazioni di categoria, cooperative e imprese agricole come responsabile o consulente nella gestione dei processi innovativi connessi con l’innovazione varietale e di metodi e processi connessi con l’utilizzo delle biotecnologie.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Dottorato di ricerca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1564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Biotecnologie Agrarie Vegetali (BTA) -  PIANO DIDATTICO</a:t>
            </a:r>
          </a:p>
          <a:p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D55A6EC-2D5A-497F-9027-05E6520BB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32700"/>
              </p:ext>
            </p:extLst>
          </p:nvPr>
        </p:nvGraphicFramePr>
        <p:xfrm>
          <a:off x="695400" y="1104650"/>
          <a:ext cx="5124450" cy="2624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4315">
                  <a:extLst>
                    <a:ext uri="{9D8B030D-6E8A-4147-A177-3AD203B41FA5}">
                      <a16:colId xmlns:a16="http://schemas.microsoft.com/office/drawing/2014/main" val="2139467448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158220476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1320497333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+mn-lt"/>
                        </a:rPr>
                        <a:t>Anno 1 - semestre 1</a:t>
                      </a:r>
                      <a:endParaRPr lang="it-IT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SSD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CFU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 anchor="b"/>
                </a:tc>
                <a:extLst>
                  <a:ext uri="{0D108BD9-81ED-4DB2-BD59-A6C34878D82A}">
                    <a16:rowId xmlns:a16="http://schemas.microsoft.com/office/drawing/2014/main" val="39332395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1. Basi molecolari della produttività vegetale</a:t>
                      </a:r>
                      <a:endParaRPr lang="it-IT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</a:rPr>
                        <a:t>Bio/04</a:t>
                      </a:r>
                      <a:endParaRPr lang="it-IT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6</a:t>
                      </a:r>
                      <a:endParaRPr lang="it-IT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7664926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2. Metabolismo speciale e principi di </a:t>
                      </a:r>
                      <a:r>
                        <a:rPr lang="it-IT" sz="1100" b="1" dirty="0" err="1">
                          <a:effectLst/>
                          <a:latin typeface="+mn-lt"/>
                        </a:rPr>
                        <a:t>metabolomica</a:t>
                      </a:r>
                      <a:r>
                        <a:rPr lang="it-IT" sz="1100" b="1" dirty="0">
                          <a:effectLst/>
                          <a:latin typeface="+mn-lt"/>
                        </a:rPr>
                        <a:t> applicata alle piante</a:t>
                      </a:r>
                      <a:endParaRPr lang="it-IT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</a:rPr>
                        <a:t>Bio/15</a:t>
                      </a:r>
                      <a:endParaRPr lang="it-IT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6</a:t>
                      </a:r>
                      <a:endParaRPr lang="it-IT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793092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3. Genetica molecolare della cellula vegetale</a:t>
                      </a:r>
                      <a:endParaRPr lang="it-IT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</a:rPr>
                        <a:t>Bio/18</a:t>
                      </a:r>
                      <a:endParaRPr lang="it-IT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6</a:t>
                      </a:r>
                      <a:endParaRPr lang="it-IT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779172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4. Produzioni agrarie sostenibili e tecnologie del seme (C.I.)</a:t>
                      </a:r>
                      <a:endParaRPr lang="it-IT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11</a:t>
                      </a:r>
                      <a:endParaRPr lang="it-IT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4255899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Produzioni vegetali sostenibili e tecnologie del seme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err="1">
                          <a:effectLst/>
                          <a:latin typeface="+mn-lt"/>
                        </a:rPr>
                        <a:t>Agr</a:t>
                      </a:r>
                      <a:r>
                        <a:rPr lang="en-US" sz="1100" b="0" dirty="0">
                          <a:effectLst/>
                          <a:latin typeface="+mn-lt"/>
                        </a:rPr>
                        <a:t>/02</a:t>
                      </a:r>
                      <a:endParaRPr lang="it-IT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1064398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Valorizzazione delle biomasse vegetali a fini industriali ed energetici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err="1">
                          <a:effectLst/>
                          <a:latin typeface="+mn-lt"/>
                        </a:rPr>
                        <a:t>Chim</a:t>
                      </a:r>
                      <a:r>
                        <a:rPr lang="en-US" sz="1100" b="0" dirty="0">
                          <a:effectLst/>
                          <a:latin typeface="+mn-lt"/>
                        </a:rPr>
                        <a:t>/04</a:t>
                      </a:r>
                      <a:endParaRPr lang="it-IT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2228585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r>
                        <a:rPr lang="it-IT" sz="1100" b="1" dirty="0">
                          <a:latin typeface="+mn-lt"/>
                        </a:rPr>
                        <a:t>5. Idoneità lingua Inglese B-2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3</a:t>
                      </a:r>
                      <a:endParaRPr lang="it-IT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934869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  <a:latin typeface="+mn-lt"/>
                        </a:rPr>
                        <a:t>Tot. </a:t>
                      </a:r>
                      <a:endParaRPr lang="it-IT" sz="11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32</a:t>
                      </a:r>
                      <a:endParaRPr lang="it-IT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622337998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5182A4C8-74C8-4193-B424-C12D39DEB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17255"/>
              </p:ext>
            </p:extLst>
          </p:nvPr>
        </p:nvGraphicFramePr>
        <p:xfrm>
          <a:off x="695400" y="3806098"/>
          <a:ext cx="5124450" cy="2758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4315">
                  <a:extLst>
                    <a:ext uri="{9D8B030D-6E8A-4147-A177-3AD203B41FA5}">
                      <a16:colId xmlns:a16="http://schemas.microsoft.com/office/drawing/2014/main" val="170401492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3578465989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470180353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</a:rPr>
                        <a:t>Anno 1 - semestre 2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751488857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6. Biotecnologie applicate al miglioramento delle specie vegetali annuali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9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4762774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Genomica delle piant</a:t>
                      </a:r>
                      <a:r>
                        <a:rPr lang="en-US" sz="1100">
                          <a:effectLst/>
                        </a:rPr>
                        <a:t>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Agr/07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812394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Biotecnologie applicate al miglioramento delle specie annuali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Agr</a:t>
                      </a:r>
                      <a:r>
                        <a:rPr lang="en-US" sz="1100" dirty="0">
                          <a:effectLst/>
                        </a:rPr>
                        <a:t>/07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68758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</a:rPr>
                        <a:t>Molecular </a:t>
                      </a:r>
                      <a:r>
                        <a:rPr lang="it-IT" sz="1100" dirty="0" err="1">
                          <a:effectLst/>
                        </a:rPr>
                        <a:t>farming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Agr</a:t>
                      </a:r>
                      <a:r>
                        <a:rPr lang="en-US" sz="1100" dirty="0">
                          <a:effectLst/>
                        </a:rPr>
                        <a:t>/07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9344247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7. Biotecnologie applicate al miglioramento delle specie arboree 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9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2366770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Biotecnologie applicate e miglioramento genetico di specie arboree da frutto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Agr/03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65478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Applicazioni biotecnologiche nelle colture in vitro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Agr/03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7316298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8.</a:t>
                      </a:r>
                      <a:r>
                        <a:rPr lang="it-IT" sz="1100" b="1" baseline="0" dirty="0">
                          <a:effectLst/>
                        </a:rPr>
                        <a:t> </a:t>
                      </a:r>
                      <a:r>
                        <a:rPr lang="it-IT" sz="1100" b="1" dirty="0">
                          <a:effectLst/>
                        </a:rPr>
                        <a:t>Biotecnologie microbiche nelle produzioni agrarie vegetali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err="1">
                          <a:effectLst/>
                        </a:rPr>
                        <a:t>Agr</a:t>
                      </a:r>
                      <a:r>
                        <a:rPr lang="en-US" sz="1100" b="0" dirty="0">
                          <a:effectLst/>
                        </a:rPr>
                        <a:t>/16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6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1133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9. Biochimica dell'interazione suolo/pianta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err="1">
                          <a:effectLst/>
                        </a:rPr>
                        <a:t>Agr</a:t>
                      </a:r>
                      <a:r>
                        <a:rPr lang="en-US" sz="1100" b="0" dirty="0">
                          <a:effectLst/>
                        </a:rPr>
                        <a:t>/13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6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393882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</a:rPr>
                        <a:t>Tot. 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30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876960312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1ADC9AE-8886-4604-91B2-4F226668A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21427"/>
              </p:ext>
            </p:extLst>
          </p:nvPr>
        </p:nvGraphicFramePr>
        <p:xfrm>
          <a:off x="6372152" y="1104650"/>
          <a:ext cx="5124450" cy="2182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4315">
                  <a:extLst>
                    <a:ext uri="{9D8B030D-6E8A-4147-A177-3AD203B41FA5}">
                      <a16:colId xmlns:a16="http://schemas.microsoft.com/office/drawing/2014/main" val="4223446236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1362872540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325965451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</a:rPr>
                        <a:t>Anno 2 - semestre 1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SSD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CFU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 anchor="b"/>
                </a:tc>
                <a:extLst>
                  <a:ext uri="{0D108BD9-81ED-4DB2-BD59-A6C34878D82A}">
                    <a16:rowId xmlns:a16="http://schemas.microsoft.com/office/drawing/2014/main" val="2327055361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10. Bioinformatica e statistica per le biotecnologie vegetali (C.I.)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12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21818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Bioinformatica con basi di programmazione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Bio/11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8874629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Biostatistica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Bio/18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672174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11.</a:t>
                      </a:r>
                      <a:r>
                        <a:rPr lang="it-IT" sz="1100" b="1" baseline="0" dirty="0">
                          <a:effectLst/>
                        </a:rPr>
                        <a:t> </a:t>
                      </a:r>
                      <a:r>
                        <a:rPr lang="it-IT" sz="1100" b="1" dirty="0">
                          <a:effectLst/>
                        </a:rPr>
                        <a:t>Biotecnologie applicate alla difesa delle piante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err="1">
                          <a:effectLst/>
                        </a:rPr>
                        <a:t>Agr</a:t>
                      </a:r>
                      <a:r>
                        <a:rPr lang="en-US" sz="1100" b="0" dirty="0">
                          <a:effectLst/>
                        </a:rPr>
                        <a:t>/12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6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659179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12. Economia e politica delle biotecnologie in agricoltura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err="1">
                          <a:effectLst/>
                        </a:rPr>
                        <a:t>Agr</a:t>
                      </a:r>
                      <a:r>
                        <a:rPr lang="en-US" sz="1100" b="0" dirty="0">
                          <a:effectLst/>
                        </a:rPr>
                        <a:t>/01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6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270463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Tot. 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24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63484698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387C25C-5F4F-4D1D-B28A-E1816296B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078507"/>
              </p:ext>
            </p:extLst>
          </p:nvPr>
        </p:nvGraphicFramePr>
        <p:xfrm>
          <a:off x="6372152" y="3395048"/>
          <a:ext cx="5124450" cy="1426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4315">
                  <a:extLst>
                    <a:ext uri="{9D8B030D-6E8A-4147-A177-3AD203B41FA5}">
                      <a16:colId xmlns:a16="http://schemas.microsoft.com/office/drawing/2014/main" val="3995417934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4405567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4030007230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</a:rPr>
                        <a:t>Anno 2 - semestre 2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008002845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ESAMI OPZIONALI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</a:rPr>
                        <a:t>8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2856519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</a:rPr>
                        <a:t>TIROCINIO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6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7575618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</a:rPr>
                        <a:t>TESI</a:t>
                      </a:r>
                      <a:endParaRPr lang="it-I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20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66416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Tot</a:t>
                      </a:r>
                      <a:r>
                        <a:rPr lang="it-IT" sz="1100" dirty="0">
                          <a:effectLst/>
                        </a:rPr>
                        <a:t>.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34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7542062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0601127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Totale generale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120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383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93C8D02-1626-4BFC-8260-6624A68E7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Biotecnologie Agrarie Vegetali (BTA) - Criteri di accesso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34A1AE-C4FB-4433-A733-AD4768C133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1124744"/>
            <a:ext cx="11233149" cy="5400599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it-IT" sz="1700" b="1" dirty="0"/>
              <a:t>Requisiti curriculari</a:t>
            </a:r>
            <a:endParaRPr lang="it-IT" sz="1700" dirty="0"/>
          </a:p>
          <a:p>
            <a:pPr>
              <a:spcBef>
                <a:spcPts val="0"/>
              </a:spcBef>
            </a:pPr>
            <a:r>
              <a:rPr lang="it-IT" sz="1700" b="1" dirty="0"/>
              <a:t>1) avere conseguito la Laurea in una delle seguenti classi</a:t>
            </a:r>
            <a:endParaRPr lang="it-IT" sz="1700" dirty="0"/>
          </a:p>
          <a:p>
            <a:pPr lvl="0">
              <a:spcBef>
                <a:spcPts val="0"/>
              </a:spcBef>
            </a:pPr>
            <a:r>
              <a:rPr lang="it-IT" sz="1700" dirty="0"/>
              <a:t>ex D.M. 270/04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it-IT" sz="1700" b="1" dirty="0">
                <a:solidFill>
                  <a:srgbClr val="00B050"/>
                </a:solidFill>
              </a:rPr>
              <a:t>L-25 Scienze e tecnologie agrarie e forestali  (= tutte le lauree del settore agrario)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it-IT" sz="1700" b="1" dirty="0">
                <a:solidFill>
                  <a:srgbClr val="00B050"/>
                </a:solidFill>
              </a:rPr>
              <a:t>L-38 Scienze zootecniche e tecnologie delle produzioni animali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it-IT" sz="1700" b="1" dirty="0">
                <a:solidFill>
                  <a:srgbClr val="00B050"/>
                </a:solidFill>
              </a:rPr>
              <a:t>L-26 Scienze e tecnologie agro-alimentari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it-IT" sz="1700" b="1" dirty="0">
                <a:solidFill>
                  <a:srgbClr val="FF0000"/>
                </a:solidFill>
              </a:rPr>
              <a:t>L-2 Biotecnologie (tutte le lauree del settore ‘biotecnologie’ e ‘</a:t>
            </a:r>
            <a:r>
              <a:rPr lang="it-IT" sz="1700" b="1" dirty="0" err="1">
                <a:solidFill>
                  <a:srgbClr val="FF0000"/>
                </a:solidFill>
              </a:rPr>
              <a:t>genomics</a:t>
            </a:r>
            <a:r>
              <a:rPr lang="it-IT" sz="1700" b="1" dirty="0">
                <a:solidFill>
                  <a:srgbClr val="FF0000"/>
                </a:solidFill>
              </a:rPr>
              <a:t>’)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it-IT" sz="1700" b="1" dirty="0">
                <a:solidFill>
                  <a:srgbClr val="FF0000"/>
                </a:solidFill>
              </a:rPr>
              <a:t>L-13 Scienze Biologiche (come sopra)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it-IT" sz="1700" b="1" dirty="0">
                <a:solidFill>
                  <a:srgbClr val="FF0000"/>
                </a:solidFill>
              </a:rPr>
              <a:t>L-29 Scienze e Tecnologie Farmaceutiche</a:t>
            </a:r>
          </a:p>
          <a:p>
            <a:pPr lvl="0">
              <a:spcBef>
                <a:spcPts val="0"/>
              </a:spcBef>
            </a:pPr>
            <a:r>
              <a:rPr lang="it-IT" sz="1700" dirty="0"/>
              <a:t>oppure nelle classi corrispondenti dei previgenti ordinamenti</a:t>
            </a:r>
          </a:p>
          <a:p>
            <a:pPr lvl="0">
              <a:spcBef>
                <a:spcPts val="0"/>
              </a:spcBef>
            </a:pPr>
            <a:endParaRPr lang="it-IT" sz="1700" dirty="0"/>
          </a:p>
          <a:p>
            <a:pPr>
              <a:spcBef>
                <a:spcPts val="0"/>
              </a:spcBef>
            </a:pPr>
            <a:r>
              <a:rPr lang="it-IT" sz="1700" dirty="0"/>
              <a:t>E’ prevista una verifica dell’adeguatezza della preparazione, che si considera assolta se il voto di laurea è superiore a 100/110.</a:t>
            </a:r>
          </a:p>
          <a:p>
            <a:pPr>
              <a:spcBef>
                <a:spcPts val="0"/>
              </a:spcBef>
            </a:pPr>
            <a:endParaRPr lang="it-IT" sz="1700" dirty="0"/>
          </a:p>
          <a:p>
            <a:pPr>
              <a:spcBef>
                <a:spcPts val="0"/>
              </a:spcBef>
            </a:pPr>
            <a:r>
              <a:rPr lang="it-IT" sz="1700" b="1" dirty="0"/>
              <a:t>Oppure 2) essere in possesso di una laurea appartenente ad una classe differente da quelle indicate ed avere acquisito i crediti formativi universitari:</a:t>
            </a:r>
            <a:endParaRPr lang="it-IT" sz="1700" dirty="0"/>
          </a:p>
          <a:p>
            <a:pPr>
              <a:spcBef>
                <a:spcPts val="0"/>
              </a:spcBef>
            </a:pPr>
            <a:r>
              <a:rPr lang="it-IT" sz="1700" dirty="0"/>
              <a:t>Discipline Biologiche (BIO/10, BIO/11, BIO/18, BIO/19):  20 CFU nel gruppo di settori; </a:t>
            </a:r>
          </a:p>
          <a:p>
            <a:pPr>
              <a:spcBef>
                <a:spcPts val="0"/>
              </a:spcBef>
            </a:pPr>
            <a:r>
              <a:rPr lang="it-IT" sz="1700" dirty="0"/>
              <a:t>Discipline delle Scienze Agrarie (AGR/01-20): 20 CFU nel gruppo di settori, di cui almeno 6 CFU AGR03 e/o AGR07; </a:t>
            </a:r>
          </a:p>
          <a:p>
            <a:pPr>
              <a:spcBef>
                <a:spcPts val="0"/>
              </a:spcBef>
            </a:pPr>
            <a:r>
              <a:rPr lang="it-IT" sz="1700" dirty="0"/>
              <a:t>Discipline Matematiche, Informatiche, Statistiche e Chimiche (MAT/01-09, INF/01, SECS-S/01-06, CHIM/01-12): 14 CFU nel gruppo di settori.</a:t>
            </a:r>
          </a:p>
          <a:p>
            <a:pPr>
              <a:spcBef>
                <a:spcPts val="0"/>
              </a:spcBef>
            </a:pPr>
            <a:endParaRPr lang="it-IT" sz="1700" dirty="0"/>
          </a:p>
          <a:p>
            <a:pPr>
              <a:spcBef>
                <a:spcPts val="0"/>
              </a:spcBef>
            </a:pPr>
            <a:r>
              <a:rPr lang="it-IT" sz="1700" b="1" dirty="0"/>
              <a:t>B1 Inglese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682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A302CA6-D5D9-487F-85E9-A4B10B02F1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2109"/>
            <a:ext cx="11233149" cy="648071"/>
          </a:xfrm>
        </p:spPr>
        <p:txBody>
          <a:bodyPr/>
          <a:lstStyle/>
          <a:p>
            <a:r>
              <a:rPr lang="it-IT" dirty="0"/>
              <a:t>Biotecnologie Agrarie Vegetali (BTA) – SEDE dei CORSI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75FAE9-7068-4EC0-947D-1F3568B1E94E}"/>
              </a:ext>
            </a:extLst>
          </p:cNvPr>
          <p:cNvGrpSpPr>
            <a:grpSpLocks/>
          </p:cNvGrpSpPr>
          <p:nvPr/>
        </p:nvGrpSpPr>
        <p:grpSpPr bwMode="auto">
          <a:xfrm>
            <a:off x="479425" y="2663821"/>
            <a:ext cx="6088320" cy="4059767"/>
            <a:chOff x="1864" y="-4728"/>
            <a:chExt cx="8849" cy="4988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C4B46AF7-DD4F-4AB0-A464-998DB1B74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-4719"/>
              <a:ext cx="8832" cy="4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73B15295-88D2-46D6-B4B1-2F0ED157E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-4728"/>
              <a:ext cx="8849" cy="4988"/>
            </a:xfrm>
            <a:custGeom>
              <a:avLst/>
              <a:gdLst>
                <a:gd name="T0" fmla="+- 0 10711 1865"/>
                <a:gd name="T1" fmla="*/ T0 w 8849"/>
                <a:gd name="T2" fmla="+- 0 -4728 -4728"/>
                <a:gd name="T3" fmla="*/ -4728 h 4988"/>
                <a:gd name="T4" fmla="+- 0 1867 1865"/>
                <a:gd name="T5" fmla="*/ T4 w 8849"/>
                <a:gd name="T6" fmla="+- 0 -4728 -4728"/>
                <a:gd name="T7" fmla="*/ -4728 h 4988"/>
                <a:gd name="T8" fmla="+- 0 1865 1865"/>
                <a:gd name="T9" fmla="*/ T8 w 8849"/>
                <a:gd name="T10" fmla="+- 0 -4726 -4728"/>
                <a:gd name="T11" fmla="*/ -4726 h 4988"/>
                <a:gd name="T12" fmla="+- 0 1865 1865"/>
                <a:gd name="T13" fmla="*/ T12 w 8849"/>
                <a:gd name="T14" fmla="+- 0 257 -4728"/>
                <a:gd name="T15" fmla="*/ 257 h 4988"/>
                <a:gd name="T16" fmla="+- 0 1867 1865"/>
                <a:gd name="T17" fmla="*/ T16 w 8849"/>
                <a:gd name="T18" fmla="+- 0 259 -4728"/>
                <a:gd name="T19" fmla="*/ 259 h 4988"/>
                <a:gd name="T20" fmla="+- 0 10711 1865"/>
                <a:gd name="T21" fmla="*/ T20 w 8849"/>
                <a:gd name="T22" fmla="+- 0 259 -4728"/>
                <a:gd name="T23" fmla="*/ 259 h 4988"/>
                <a:gd name="T24" fmla="+- 0 10714 1865"/>
                <a:gd name="T25" fmla="*/ T24 w 8849"/>
                <a:gd name="T26" fmla="+- 0 257 -4728"/>
                <a:gd name="T27" fmla="*/ 257 h 4988"/>
                <a:gd name="T28" fmla="+- 0 10714 1865"/>
                <a:gd name="T29" fmla="*/ T28 w 8849"/>
                <a:gd name="T30" fmla="+- 0 252 -4728"/>
                <a:gd name="T31" fmla="*/ 252 h 4988"/>
                <a:gd name="T32" fmla="+- 0 1879 1865"/>
                <a:gd name="T33" fmla="*/ T32 w 8849"/>
                <a:gd name="T34" fmla="+- 0 252 -4728"/>
                <a:gd name="T35" fmla="*/ 252 h 4988"/>
                <a:gd name="T36" fmla="+- 0 1872 1865"/>
                <a:gd name="T37" fmla="*/ T36 w 8849"/>
                <a:gd name="T38" fmla="+- 0 245 -4728"/>
                <a:gd name="T39" fmla="*/ 245 h 4988"/>
                <a:gd name="T40" fmla="+- 0 1879 1865"/>
                <a:gd name="T41" fmla="*/ T40 w 8849"/>
                <a:gd name="T42" fmla="+- 0 245 -4728"/>
                <a:gd name="T43" fmla="*/ 245 h 4988"/>
                <a:gd name="T44" fmla="+- 0 1879 1865"/>
                <a:gd name="T45" fmla="*/ T44 w 8849"/>
                <a:gd name="T46" fmla="+- 0 -4714 -4728"/>
                <a:gd name="T47" fmla="*/ -4714 h 4988"/>
                <a:gd name="T48" fmla="+- 0 1872 1865"/>
                <a:gd name="T49" fmla="*/ T48 w 8849"/>
                <a:gd name="T50" fmla="+- 0 -4714 -4728"/>
                <a:gd name="T51" fmla="*/ -4714 h 4988"/>
                <a:gd name="T52" fmla="+- 0 1879 1865"/>
                <a:gd name="T53" fmla="*/ T52 w 8849"/>
                <a:gd name="T54" fmla="+- 0 -4721 -4728"/>
                <a:gd name="T55" fmla="*/ -4721 h 4988"/>
                <a:gd name="T56" fmla="+- 0 10714 1865"/>
                <a:gd name="T57" fmla="*/ T56 w 8849"/>
                <a:gd name="T58" fmla="+- 0 -4721 -4728"/>
                <a:gd name="T59" fmla="*/ -4721 h 4988"/>
                <a:gd name="T60" fmla="+- 0 10714 1865"/>
                <a:gd name="T61" fmla="*/ T60 w 8849"/>
                <a:gd name="T62" fmla="+- 0 -4726 -4728"/>
                <a:gd name="T63" fmla="*/ -4726 h 4988"/>
                <a:gd name="T64" fmla="+- 0 10711 1865"/>
                <a:gd name="T65" fmla="*/ T64 w 8849"/>
                <a:gd name="T66" fmla="+- 0 -4728 -4728"/>
                <a:gd name="T67" fmla="*/ -4728 h 4988"/>
                <a:gd name="T68" fmla="+- 0 1879 1865"/>
                <a:gd name="T69" fmla="*/ T68 w 8849"/>
                <a:gd name="T70" fmla="+- 0 245 -4728"/>
                <a:gd name="T71" fmla="*/ 245 h 4988"/>
                <a:gd name="T72" fmla="+- 0 1872 1865"/>
                <a:gd name="T73" fmla="*/ T72 w 8849"/>
                <a:gd name="T74" fmla="+- 0 245 -4728"/>
                <a:gd name="T75" fmla="*/ 245 h 4988"/>
                <a:gd name="T76" fmla="+- 0 1879 1865"/>
                <a:gd name="T77" fmla="*/ T76 w 8849"/>
                <a:gd name="T78" fmla="+- 0 252 -4728"/>
                <a:gd name="T79" fmla="*/ 252 h 4988"/>
                <a:gd name="T80" fmla="+- 0 1879 1865"/>
                <a:gd name="T81" fmla="*/ T80 w 8849"/>
                <a:gd name="T82" fmla="+- 0 245 -4728"/>
                <a:gd name="T83" fmla="*/ 245 h 4988"/>
                <a:gd name="T84" fmla="+- 0 10699 1865"/>
                <a:gd name="T85" fmla="*/ T84 w 8849"/>
                <a:gd name="T86" fmla="+- 0 245 -4728"/>
                <a:gd name="T87" fmla="*/ 245 h 4988"/>
                <a:gd name="T88" fmla="+- 0 1879 1865"/>
                <a:gd name="T89" fmla="*/ T88 w 8849"/>
                <a:gd name="T90" fmla="+- 0 245 -4728"/>
                <a:gd name="T91" fmla="*/ 245 h 4988"/>
                <a:gd name="T92" fmla="+- 0 1879 1865"/>
                <a:gd name="T93" fmla="*/ T92 w 8849"/>
                <a:gd name="T94" fmla="+- 0 252 -4728"/>
                <a:gd name="T95" fmla="*/ 252 h 4988"/>
                <a:gd name="T96" fmla="+- 0 10699 1865"/>
                <a:gd name="T97" fmla="*/ T96 w 8849"/>
                <a:gd name="T98" fmla="+- 0 252 -4728"/>
                <a:gd name="T99" fmla="*/ 252 h 4988"/>
                <a:gd name="T100" fmla="+- 0 10699 1865"/>
                <a:gd name="T101" fmla="*/ T100 w 8849"/>
                <a:gd name="T102" fmla="+- 0 245 -4728"/>
                <a:gd name="T103" fmla="*/ 245 h 4988"/>
                <a:gd name="T104" fmla="+- 0 10699 1865"/>
                <a:gd name="T105" fmla="*/ T104 w 8849"/>
                <a:gd name="T106" fmla="+- 0 -4721 -4728"/>
                <a:gd name="T107" fmla="*/ -4721 h 4988"/>
                <a:gd name="T108" fmla="+- 0 10699 1865"/>
                <a:gd name="T109" fmla="*/ T108 w 8849"/>
                <a:gd name="T110" fmla="+- 0 252 -4728"/>
                <a:gd name="T111" fmla="*/ 252 h 4988"/>
                <a:gd name="T112" fmla="+- 0 10706 1865"/>
                <a:gd name="T113" fmla="*/ T112 w 8849"/>
                <a:gd name="T114" fmla="+- 0 245 -4728"/>
                <a:gd name="T115" fmla="*/ 245 h 4988"/>
                <a:gd name="T116" fmla="+- 0 10714 1865"/>
                <a:gd name="T117" fmla="*/ T116 w 8849"/>
                <a:gd name="T118" fmla="+- 0 245 -4728"/>
                <a:gd name="T119" fmla="*/ 245 h 4988"/>
                <a:gd name="T120" fmla="+- 0 10714 1865"/>
                <a:gd name="T121" fmla="*/ T120 w 8849"/>
                <a:gd name="T122" fmla="+- 0 -4714 -4728"/>
                <a:gd name="T123" fmla="*/ -4714 h 4988"/>
                <a:gd name="T124" fmla="+- 0 10706 1865"/>
                <a:gd name="T125" fmla="*/ T124 w 8849"/>
                <a:gd name="T126" fmla="+- 0 -4714 -4728"/>
                <a:gd name="T127" fmla="*/ -4714 h 4988"/>
                <a:gd name="T128" fmla="+- 0 10699 1865"/>
                <a:gd name="T129" fmla="*/ T128 w 8849"/>
                <a:gd name="T130" fmla="+- 0 -4721 -4728"/>
                <a:gd name="T131" fmla="*/ -4721 h 4988"/>
                <a:gd name="T132" fmla="+- 0 10714 1865"/>
                <a:gd name="T133" fmla="*/ T132 w 8849"/>
                <a:gd name="T134" fmla="+- 0 245 -4728"/>
                <a:gd name="T135" fmla="*/ 245 h 4988"/>
                <a:gd name="T136" fmla="+- 0 10706 1865"/>
                <a:gd name="T137" fmla="*/ T136 w 8849"/>
                <a:gd name="T138" fmla="+- 0 245 -4728"/>
                <a:gd name="T139" fmla="*/ 245 h 4988"/>
                <a:gd name="T140" fmla="+- 0 10699 1865"/>
                <a:gd name="T141" fmla="*/ T140 w 8849"/>
                <a:gd name="T142" fmla="+- 0 252 -4728"/>
                <a:gd name="T143" fmla="*/ 252 h 4988"/>
                <a:gd name="T144" fmla="+- 0 10714 1865"/>
                <a:gd name="T145" fmla="*/ T144 w 8849"/>
                <a:gd name="T146" fmla="+- 0 252 -4728"/>
                <a:gd name="T147" fmla="*/ 252 h 4988"/>
                <a:gd name="T148" fmla="+- 0 10714 1865"/>
                <a:gd name="T149" fmla="*/ T148 w 8849"/>
                <a:gd name="T150" fmla="+- 0 245 -4728"/>
                <a:gd name="T151" fmla="*/ 245 h 4988"/>
                <a:gd name="T152" fmla="+- 0 1879 1865"/>
                <a:gd name="T153" fmla="*/ T152 w 8849"/>
                <a:gd name="T154" fmla="+- 0 -4721 -4728"/>
                <a:gd name="T155" fmla="*/ -4721 h 4988"/>
                <a:gd name="T156" fmla="+- 0 1872 1865"/>
                <a:gd name="T157" fmla="*/ T156 w 8849"/>
                <a:gd name="T158" fmla="+- 0 -4714 -4728"/>
                <a:gd name="T159" fmla="*/ -4714 h 4988"/>
                <a:gd name="T160" fmla="+- 0 1879 1865"/>
                <a:gd name="T161" fmla="*/ T160 w 8849"/>
                <a:gd name="T162" fmla="+- 0 -4714 -4728"/>
                <a:gd name="T163" fmla="*/ -4714 h 4988"/>
                <a:gd name="T164" fmla="+- 0 1879 1865"/>
                <a:gd name="T165" fmla="*/ T164 w 8849"/>
                <a:gd name="T166" fmla="+- 0 -4721 -4728"/>
                <a:gd name="T167" fmla="*/ -4721 h 4988"/>
                <a:gd name="T168" fmla="+- 0 10699 1865"/>
                <a:gd name="T169" fmla="*/ T168 w 8849"/>
                <a:gd name="T170" fmla="+- 0 -4721 -4728"/>
                <a:gd name="T171" fmla="*/ -4721 h 4988"/>
                <a:gd name="T172" fmla="+- 0 1879 1865"/>
                <a:gd name="T173" fmla="*/ T172 w 8849"/>
                <a:gd name="T174" fmla="+- 0 -4721 -4728"/>
                <a:gd name="T175" fmla="*/ -4721 h 4988"/>
                <a:gd name="T176" fmla="+- 0 1879 1865"/>
                <a:gd name="T177" fmla="*/ T176 w 8849"/>
                <a:gd name="T178" fmla="+- 0 -4714 -4728"/>
                <a:gd name="T179" fmla="*/ -4714 h 4988"/>
                <a:gd name="T180" fmla="+- 0 10699 1865"/>
                <a:gd name="T181" fmla="*/ T180 w 8849"/>
                <a:gd name="T182" fmla="+- 0 -4714 -4728"/>
                <a:gd name="T183" fmla="*/ -4714 h 4988"/>
                <a:gd name="T184" fmla="+- 0 10699 1865"/>
                <a:gd name="T185" fmla="*/ T184 w 8849"/>
                <a:gd name="T186" fmla="+- 0 -4721 -4728"/>
                <a:gd name="T187" fmla="*/ -4721 h 4988"/>
                <a:gd name="T188" fmla="+- 0 10714 1865"/>
                <a:gd name="T189" fmla="*/ T188 w 8849"/>
                <a:gd name="T190" fmla="+- 0 -4721 -4728"/>
                <a:gd name="T191" fmla="*/ -4721 h 4988"/>
                <a:gd name="T192" fmla="+- 0 10699 1865"/>
                <a:gd name="T193" fmla="*/ T192 w 8849"/>
                <a:gd name="T194" fmla="+- 0 -4721 -4728"/>
                <a:gd name="T195" fmla="*/ -4721 h 4988"/>
                <a:gd name="T196" fmla="+- 0 10706 1865"/>
                <a:gd name="T197" fmla="*/ T196 w 8849"/>
                <a:gd name="T198" fmla="+- 0 -4714 -4728"/>
                <a:gd name="T199" fmla="*/ -4714 h 4988"/>
                <a:gd name="T200" fmla="+- 0 10714 1865"/>
                <a:gd name="T201" fmla="*/ T200 w 8849"/>
                <a:gd name="T202" fmla="+- 0 -4714 -4728"/>
                <a:gd name="T203" fmla="*/ -4714 h 4988"/>
                <a:gd name="T204" fmla="+- 0 10714 1865"/>
                <a:gd name="T205" fmla="*/ T204 w 8849"/>
                <a:gd name="T206" fmla="+- 0 -4721 -4728"/>
                <a:gd name="T207" fmla="*/ -4721 h 4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849" h="4988">
                  <a:moveTo>
                    <a:pt x="8846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985"/>
                  </a:lnTo>
                  <a:lnTo>
                    <a:pt x="2" y="4987"/>
                  </a:lnTo>
                  <a:lnTo>
                    <a:pt x="8846" y="4987"/>
                  </a:lnTo>
                  <a:lnTo>
                    <a:pt x="8849" y="4985"/>
                  </a:lnTo>
                  <a:lnTo>
                    <a:pt x="8849" y="4980"/>
                  </a:lnTo>
                  <a:lnTo>
                    <a:pt x="14" y="4980"/>
                  </a:lnTo>
                  <a:lnTo>
                    <a:pt x="7" y="4973"/>
                  </a:lnTo>
                  <a:lnTo>
                    <a:pt x="14" y="4973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8849" y="7"/>
                  </a:lnTo>
                  <a:lnTo>
                    <a:pt x="8849" y="2"/>
                  </a:lnTo>
                  <a:lnTo>
                    <a:pt x="8846" y="0"/>
                  </a:lnTo>
                  <a:close/>
                  <a:moveTo>
                    <a:pt x="14" y="4973"/>
                  </a:moveTo>
                  <a:lnTo>
                    <a:pt x="7" y="4973"/>
                  </a:lnTo>
                  <a:lnTo>
                    <a:pt x="14" y="4980"/>
                  </a:lnTo>
                  <a:lnTo>
                    <a:pt x="14" y="4973"/>
                  </a:lnTo>
                  <a:close/>
                  <a:moveTo>
                    <a:pt x="8834" y="4973"/>
                  </a:moveTo>
                  <a:lnTo>
                    <a:pt x="14" y="4973"/>
                  </a:lnTo>
                  <a:lnTo>
                    <a:pt x="14" y="4980"/>
                  </a:lnTo>
                  <a:lnTo>
                    <a:pt x="8834" y="4980"/>
                  </a:lnTo>
                  <a:lnTo>
                    <a:pt x="8834" y="4973"/>
                  </a:lnTo>
                  <a:close/>
                  <a:moveTo>
                    <a:pt x="8834" y="7"/>
                  </a:moveTo>
                  <a:lnTo>
                    <a:pt x="8834" y="4980"/>
                  </a:lnTo>
                  <a:lnTo>
                    <a:pt x="8841" y="4973"/>
                  </a:lnTo>
                  <a:lnTo>
                    <a:pt x="8849" y="4973"/>
                  </a:lnTo>
                  <a:lnTo>
                    <a:pt x="8849" y="14"/>
                  </a:lnTo>
                  <a:lnTo>
                    <a:pt x="8841" y="14"/>
                  </a:lnTo>
                  <a:lnTo>
                    <a:pt x="8834" y="7"/>
                  </a:lnTo>
                  <a:close/>
                  <a:moveTo>
                    <a:pt x="8849" y="4973"/>
                  </a:moveTo>
                  <a:lnTo>
                    <a:pt x="8841" y="4973"/>
                  </a:lnTo>
                  <a:lnTo>
                    <a:pt x="8834" y="4980"/>
                  </a:lnTo>
                  <a:lnTo>
                    <a:pt x="8849" y="4980"/>
                  </a:lnTo>
                  <a:lnTo>
                    <a:pt x="8849" y="4973"/>
                  </a:lnTo>
                  <a:close/>
                  <a:moveTo>
                    <a:pt x="14" y="7"/>
                  </a:move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close/>
                  <a:moveTo>
                    <a:pt x="8834" y="7"/>
                  </a:moveTo>
                  <a:lnTo>
                    <a:pt x="14" y="7"/>
                  </a:lnTo>
                  <a:lnTo>
                    <a:pt x="14" y="14"/>
                  </a:lnTo>
                  <a:lnTo>
                    <a:pt x="8834" y="14"/>
                  </a:lnTo>
                  <a:lnTo>
                    <a:pt x="8834" y="7"/>
                  </a:lnTo>
                  <a:close/>
                  <a:moveTo>
                    <a:pt x="8849" y="7"/>
                  </a:moveTo>
                  <a:lnTo>
                    <a:pt x="8834" y="7"/>
                  </a:lnTo>
                  <a:lnTo>
                    <a:pt x="8841" y="14"/>
                  </a:lnTo>
                  <a:lnTo>
                    <a:pt x="8849" y="14"/>
                  </a:lnTo>
                  <a:lnTo>
                    <a:pt x="8849" y="7"/>
                  </a:lnTo>
                  <a:close/>
                </a:path>
              </a:pathLst>
            </a:custGeom>
            <a:solidFill>
              <a:srgbClr val="DD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AA31E9-0628-4D13-B685-5AC1E933D56D}"/>
              </a:ext>
            </a:extLst>
          </p:cNvPr>
          <p:cNvSpPr txBox="1"/>
          <p:nvPr/>
        </p:nvSpPr>
        <p:spPr>
          <a:xfrm>
            <a:off x="6816080" y="1412776"/>
            <a:ext cx="508119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it-IT" sz="1700" b="1" dirty="0"/>
              <a:t>Lezioni frontali presso i plessi Palazzo </a:t>
            </a:r>
            <a:r>
              <a:rPr lang="it-IT" sz="1700" b="1" dirty="0" err="1"/>
              <a:t>Vespignani</a:t>
            </a:r>
            <a:r>
              <a:rPr lang="it-IT" sz="1700" b="1" dirty="0"/>
              <a:t> </a:t>
            </a:r>
            <a:r>
              <a:rPr lang="it-IT" sz="1700" dirty="0"/>
              <a:t>(12 </a:t>
            </a:r>
            <a:r>
              <a:rPr lang="it-IT" sz="1700" dirty="0" err="1"/>
              <a:t>aulee</a:t>
            </a:r>
            <a:r>
              <a:rPr lang="it-IT" sz="1700" dirty="0"/>
              <a:t> disponibili, con capienza fino a 126 posti dell’Aula magna) </a:t>
            </a:r>
            <a:r>
              <a:rPr lang="it-IT" sz="1700" b="1" dirty="0"/>
              <a:t>e Palazzo dal Pero </a:t>
            </a:r>
            <a:r>
              <a:rPr lang="it-IT" sz="1700" dirty="0"/>
              <a:t>(7 </a:t>
            </a:r>
            <a:r>
              <a:rPr lang="it-IT" sz="1700" dirty="0" err="1"/>
              <a:t>aulee</a:t>
            </a:r>
            <a:r>
              <a:rPr lang="it-IT" sz="1700" dirty="0"/>
              <a:t> disponibili, con capienza fino a 79 posti). </a:t>
            </a:r>
          </a:p>
          <a:p>
            <a:pPr lvl="0" algn="just">
              <a:spcBef>
                <a:spcPts val="600"/>
              </a:spcBef>
            </a:pPr>
            <a:r>
              <a:rPr lang="it-IT" sz="1700" b="1" dirty="0"/>
              <a:t>Lezioni e laboratori di informatica </a:t>
            </a:r>
            <a:r>
              <a:rPr lang="it-IT" sz="1700" dirty="0"/>
              <a:t>presso </a:t>
            </a:r>
            <a:r>
              <a:rPr lang="it-IT" sz="1700" b="1" dirty="0"/>
              <a:t>Palazzo dal Pero</a:t>
            </a:r>
            <a:r>
              <a:rPr lang="it-IT" sz="1700" dirty="0"/>
              <a:t>, con Aula Informatica con 35 postazioni disponibili (ciascuna con PC, collegamento a Internet, </a:t>
            </a:r>
            <a:r>
              <a:rPr lang="it-IT" sz="1700" dirty="0" err="1"/>
              <a:t>etc</a:t>
            </a:r>
            <a:r>
              <a:rPr lang="it-IT" sz="1700" dirty="0"/>
              <a:t>) </a:t>
            </a:r>
          </a:p>
          <a:p>
            <a:pPr lvl="0" algn="just">
              <a:spcBef>
                <a:spcPts val="600"/>
              </a:spcBef>
            </a:pPr>
            <a:r>
              <a:rPr lang="it-IT" sz="1700" b="1" dirty="0"/>
              <a:t>Esercitazioni di laboratorio presso il plesso Laboratori Lolli.</a:t>
            </a:r>
            <a:r>
              <a:rPr lang="it-IT" sz="1700" dirty="0"/>
              <a:t> Sono presenti 6 laboratori distinti utili per ospitare esercitazioni previste nelle varie discipline. </a:t>
            </a:r>
          </a:p>
          <a:p>
            <a:pPr lvl="0" algn="just">
              <a:spcBef>
                <a:spcPts val="600"/>
              </a:spcBef>
            </a:pPr>
            <a:r>
              <a:rPr lang="it-IT" sz="1700" b="1" dirty="0"/>
              <a:t>Il plesso </a:t>
            </a:r>
            <a:r>
              <a:rPr lang="it-IT" sz="1700" b="1" dirty="0" err="1"/>
              <a:t>serricolo</a:t>
            </a:r>
            <a:r>
              <a:rPr lang="it-IT" sz="1700" b="1" dirty="0"/>
              <a:t> </a:t>
            </a:r>
            <a:r>
              <a:rPr lang="it-IT" sz="1700" b="1" dirty="0" err="1"/>
              <a:t>Scarabelli</a:t>
            </a:r>
            <a:r>
              <a:rPr lang="it-IT" sz="1700" b="1" dirty="0"/>
              <a:t> </a:t>
            </a:r>
            <a:r>
              <a:rPr lang="it-IT" sz="1700" dirty="0"/>
              <a:t>(280 m2 + </a:t>
            </a:r>
            <a:r>
              <a:rPr lang="it-IT" sz="1700" dirty="0" err="1"/>
              <a:t>ombraio</a:t>
            </a:r>
            <a:r>
              <a:rPr lang="it-IT" sz="1700" dirty="0"/>
              <a:t> di 150 m2) è disponibile per esercitazioni che richiedano l’allevamento e l’osservazione in vivo di piante.</a:t>
            </a:r>
          </a:p>
          <a:p>
            <a:pPr lvl="0" algn="just">
              <a:spcBef>
                <a:spcPts val="600"/>
              </a:spcBef>
            </a:pPr>
            <a:r>
              <a:rPr lang="it-IT" sz="1700" dirty="0"/>
              <a:t>Sono in via di realizzazione nuove aule e laboratori (e studentato) presso il Complesso dell’Osservanza di Imola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B2814B2-B191-4527-80A3-E7D5193AD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51"/>
          <a:stretch/>
        </p:blipFill>
        <p:spPr>
          <a:xfrm>
            <a:off x="151695" y="908720"/>
            <a:ext cx="5026865" cy="125557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1ED508-E424-4A4F-AD7F-7BE443CB255B}"/>
              </a:ext>
            </a:extLst>
          </p:cNvPr>
          <p:cNvSpPr txBox="1"/>
          <p:nvPr/>
        </p:nvSpPr>
        <p:spPr>
          <a:xfrm>
            <a:off x="1487488" y="187190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di IMOLA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https://www.unibo.it/it/ateneo/sedi-e-strutture/sede-di-imola</a:t>
            </a:r>
          </a:p>
        </p:txBody>
      </p:sp>
    </p:spTree>
    <p:extLst>
      <p:ext uri="{BB962C8B-B14F-4D97-AF65-F5344CB8AC3E}">
        <p14:creationId xmlns:p14="http://schemas.microsoft.com/office/powerpoint/2010/main" val="357002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412900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A4941EA199C4B981FC93E4352A635" ma:contentTypeVersion="14" ma:contentTypeDescription="Create a new document." ma:contentTypeScope="" ma:versionID="9b73ee3561ebb64a4319912acc38abcc">
  <xsd:schema xmlns:xsd="http://www.w3.org/2001/XMLSchema" xmlns:xs="http://www.w3.org/2001/XMLSchema" xmlns:p="http://schemas.microsoft.com/office/2006/metadata/properties" xmlns:ns3="366fad4d-b257-4523-b6b3-e4d54163eff5" xmlns:ns4="0e4f0c7c-4bf5-489d-b650-d6ebfd1bfd60" targetNamespace="http://schemas.microsoft.com/office/2006/metadata/properties" ma:root="true" ma:fieldsID="1e1f32e616190001a75e35229842c901" ns3:_="" ns4:_="">
    <xsd:import namespace="366fad4d-b257-4523-b6b3-e4d54163eff5"/>
    <xsd:import namespace="0e4f0c7c-4bf5-489d-b650-d6ebfd1bfd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fad4d-b257-4523-b6b3-e4d54163ef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f0c7c-4bf5-489d-b650-d6ebfd1bf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A8D739-1751-4B28-BD5C-C1751E5892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922EBB-7808-4C20-AF54-7317D1ECE21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e4f0c7c-4bf5-489d-b650-d6ebfd1bfd60"/>
    <ds:schemaRef ds:uri="366fad4d-b257-4523-b6b3-e4d54163eff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909A47-67AD-4A15-A11A-9256FAB0D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6fad4d-b257-4523-b6b3-e4d54163eff5"/>
    <ds:schemaRef ds:uri="0e4f0c7c-4bf5-489d-b650-d6ebfd1bf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1179</Words>
  <Application>Microsoft Office PowerPoint</Application>
  <PresentationFormat>Widescreen</PresentationFormat>
  <Paragraphs>129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Federica Tozzola</cp:lastModifiedBy>
  <cp:revision>69</cp:revision>
  <dcterms:created xsi:type="dcterms:W3CDTF">2017-11-13T10:11:35Z</dcterms:created>
  <dcterms:modified xsi:type="dcterms:W3CDTF">2023-02-01T11:05:44Z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0x010100B1FA4941EA199C4B981FC93E4352A635</vt:lpwstr>
  </property>
</Properties>
</file>